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6" r:id="rId4"/>
    <p:sldId id="277" r:id="rId5"/>
    <p:sldId id="258" r:id="rId6"/>
    <p:sldId id="263" r:id="rId7"/>
    <p:sldId id="259" r:id="rId8"/>
    <p:sldId id="260" r:id="rId9"/>
    <p:sldId id="261" r:id="rId10"/>
    <p:sldId id="262" r:id="rId11"/>
    <p:sldId id="269" r:id="rId12"/>
    <p:sldId id="265" r:id="rId13"/>
    <p:sldId id="264" r:id="rId14"/>
    <p:sldId id="266" r:id="rId15"/>
    <p:sldId id="267" r:id="rId16"/>
    <p:sldId id="268" r:id="rId17"/>
    <p:sldId id="270"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40" d="100"/>
          <a:sy n="40" d="100"/>
        </p:scale>
        <p:origin x="72" y="9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0744-EC2D-44A7-A2B6-A031DF020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7BAA5B-FB1E-4359-BD37-49C125A92D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23C551-3A82-437C-990A-731C5308F6D1}"/>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5" name="Footer Placeholder 4">
            <a:extLst>
              <a:ext uri="{FF2B5EF4-FFF2-40B4-BE49-F238E27FC236}">
                <a16:creationId xmlns:a16="http://schemas.microsoft.com/office/drawing/2014/main" id="{6B3E494D-771D-4C88-A782-D0BCD1478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0FBC6-341F-4E82-BBC2-4EF745BFF32D}"/>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331628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4AD6-3522-4FBB-B63C-FFC9511552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4EA016-8CFB-4318-9916-1263114DAC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E3A15-F7C6-429F-ACCE-85F45CBEF54E}"/>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5" name="Footer Placeholder 4">
            <a:extLst>
              <a:ext uri="{FF2B5EF4-FFF2-40B4-BE49-F238E27FC236}">
                <a16:creationId xmlns:a16="http://schemas.microsoft.com/office/drawing/2014/main" id="{501A316A-3585-4B41-BCCF-9BB0AE480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8A3F4-DBA6-4085-841A-9EFA84961139}"/>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92023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F8AAE-2A77-4F8C-8F5B-4240E6F7A1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E9A911-4A97-4F6C-BE45-D4F2232302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A14CD-BDDC-4128-B6D7-F1876E4F9991}"/>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5" name="Footer Placeholder 4">
            <a:extLst>
              <a:ext uri="{FF2B5EF4-FFF2-40B4-BE49-F238E27FC236}">
                <a16:creationId xmlns:a16="http://schemas.microsoft.com/office/drawing/2014/main" id="{5E3FD6A3-69AE-4659-8FF5-DBBC8CB59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9C972-D24F-4274-ACB1-6C5BC9C27489}"/>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426432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421B-CB24-439A-BE27-204153868B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9D8FF-895E-440F-A26C-DCF33F5405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49834-6651-4285-B751-BA9A27438482}"/>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5" name="Footer Placeholder 4">
            <a:extLst>
              <a:ext uri="{FF2B5EF4-FFF2-40B4-BE49-F238E27FC236}">
                <a16:creationId xmlns:a16="http://schemas.microsoft.com/office/drawing/2014/main" id="{45288B30-4B29-4A4C-992B-0C4692D23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A627C-D9EF-44C8-8DA1-91AF980BA847}"/>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31702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9846-9591-4890-885A-EDD000CE31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6D2DE2-F7CC-4560-BF38-1184BF99A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83D47A-1FE8-43E2-ABE5-C77DF9E057CB}"/>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5" name="Footer Placeholder 4">
            <a:extLst>
              <a:ext uri="{FF2B5EF4-FFF2-40B4-BE49-F238E27FC236}">
                <a16:creationId xmlns:a16="http://schemas.microsoft.com/office/drawing/2014/main" id="{B72DBC68-FE93-4F31-9BBE-67D5F4E69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A51E1-7EEA-4557-821A-80414A6D6097}"/>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364516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4900-5CDD-4F24-957D-0E53DFA0E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949EB1-2096-43BC-BEC1-E19EF14E823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8443B4-C48B-47DA-93A6-BABF5F721E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F06EB-9A9E-4903-AFF2-5852FF94FC7A}"/>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6" name="Footer Placeholder 5">
            <a:extLst>
              <a:ext uri="{FF2B5EF4-FFF2-40B4-BE49-F238E27FC236}">
                <a16:creationId xmlns:a16="http://schemas.microsoft.com/office/drawing/2014/main" id="{C39C079B-061C-48C8-9585-3C638A9E2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5D944-041C-47F3-8E00-A8A36A4342E5}"/>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164496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35406-A9A4-4F3C-9F77-618AF85A6F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F32798-4F4D-4F0A-B8DE-2E4A35AD9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2063FB-894B-4985-81B5-AB42A2A531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7F4FA-1A85-4286-98EC-C639C2ABDB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4B4BCF-F6F2-4365-A16D-A99BA50EA6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F6B938-E7A1-4343-8B31-F749C3366179}"/>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8" name="Footer Placeholder 7">
            <a:extLst>
              <a:ext uri="{FF2B5EF4-FFF2-40B4-BE49-F238E27FC236}">
                <a16:creationId xmlns:a16="http://schemas.microsoft.com/office/drawing/2014/main" id="{05E2871F-51D4-48B1-B9B4-CA2AA9E8CC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23A064-B13D-4489-A289-9B27855A1C1D}"/>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185181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689DA-82EE-45E2-AA60-A015CF13D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5FCC7F-2291-4C48-884D-6FC15F8CFD4D}"/>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4" name="Footer Placeholder 3">
            <a:extLst>
              <a:ext uri="{FF2B5EF4-FFF2-40B4-BE49-F238E27FC236}">
                <a16:creationId xmlns:a16="http://schemas.microsoft.com/office/drawing/2014/main" id="{C7B3D529-4365-4321-A633-CDB963AE54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3983FC-ECB3-450E-887A-64F1E6432964}"/>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2752387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28D9C-5DE2-45A6-8141-202EE2D2D4B0}"/>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3" name="Footer Placeholder 2">
            <a:extLst>
              <a:ext uri="{FF2B5EF4-FFF2-40B4-BE49-F238E27FC236}">
                <a16:creationId xmlns:a16="http://schemas.microsoft.com/office/drawing/2014/main" id="{B63BE2F8-F6ED-4956-983A-2A4AF45EB2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C7B5BE-EA15-4933-BBE4-C4119798AB69}"/>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2676058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650D-1479-47EC-8312-45BE85224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B87C03-4B30-4A26-A0B7-EE36A564B7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26CFB-85C6-457E-891C-A3DA2199D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6DEF40-453C-4642-8C14-A3B828C61775}"/>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6" name="Footer Placeholder 5">
            <a:extLst>
              <a:ext uri="{FF2B5EF4-FFF2-40B4-BE49-F238E27FC236}">
                <a16:creationId xmlns:a16="http://schemas.microsoft.com/office/drawing/2014/main" id="{6C6C0B22-7672-4341-9771-416606CA2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D2CD2-0B8A-49DC-A316-972577E16917}"/>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212068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779D-A82A-40A4-B2C3-76A6253F3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BD3F3-FD72-4386-B60D-C1F3EA73A3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B760E0-2CD5-4BAB-B985-298376FA1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7E6E34-A19A-4620-B0D4-F3726B3A41E8}"/>
              </a:ext>
            </a:extLst>
          </p:cNvPr>
          <p:cNvSpPr>
            <a:spLocks noGrp="1"/>
          </p:cNvSpPr>
          <p:nvPr>
            <p:ph type="dt" sz="half" idx="10"/>
          </p:nvPr>
        </p:nvSpPr>
        <p:spPr/>
        <p:txBody>
          <a:bodyPr/>
          <a:lstStyle/>
          <a:p>
            <a:fld id="{C9BDDCFB-5FB4-4E9E-9E4E-1B0858233702}" type="datetimeFigureOut">
              <a:rPr lang="en-US" smtClean="0"/>
              <a:t>2/7/2018</a:t>
            </a:fld>
            <a:endParaRPr lang="en-US"/>
          </a:p>
        </p:txBody>
      </p:sp>
      <p:sp>
        <p:nvSpPr>
          <p:cNvPr id="6" name="Footer Placeholder 5">
            <a:extLst>
              <a:ext uri="{FF2B5EF4-FFF2-40B4-BE49-F238E27FC236}">
                <a16:creationId xmlns:a16="http://schemas.microsoft.com/office/drawing/2014/main" id="{D947164E-8396-4C30-B246-C0CFA64C5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1E93D-A9AC-49A2-8C83-74A014DD6102}"/>
              </a:ext>
            </a:extLst>
          </p:cNvPr>
          <p:cNvSpPr>
            <a:spLocks noGrp="1"/>
          </p:cNvSpPr>
          <p:nvPr>
            <p:ph type="sldNum" sz="quarter" idx="12"/>
          </p:nvPr>
        </p:nvSpPr>
        <p:spPr/>
        <p:txBody>
          <a:bodyPr/>
          <a:lstStyle/>
          <a:p>
            <a:fld id="{2496271D-5BB6-436B-B2F3-1F24667CB761}" type="slidenum">
              <a:rPr lang="en-US" smtClean="0"/>
              <a:t>‹#›</a:t>
            </a:fld>
            <a:endParaRPr lang="en-US"/>
          </a:p>
        </p:txBody>
      </p:sp>
    </p:spTree>
    <p:extLst>
      <p:ext uri="{BB962C8B-B14F-4D97-AF65-F5344CB8AC3E}">
        <p14:creationId xmlns:p14="http://schemas.microsoft.com/office/powerpoint/2010/main" val="2758622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954028-C760-4740-9F98-85985F4CE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7BB701-02B0-4C37-B8E8-0EF54ECD3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907BF-74F1-4508-970C-15B13D200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DDCFB-5FB4-4E9E-9E4E-1B0858233702}" type="datetimeFigureOut">
              <a:rPr lang="en-US" smtClean="0"/>
              <a:t>2/7/2018</a:t>
            </a:fld>
            <a:endParaRPr lang="en-US"/>
          </a:p>
        </p:txBody>
      </p:sp>
      <p:sp>
        <p:nvSpPr>
          <p:cNvPr id="5" name="Footer Placeholder 4">
            <a:extLst>
              <a:ext uri="{FF2B5EF4-FFF2-40B4-BE49-F238E27FC236}">
                <a16:creationId xmlns:a16="http://schemas.microsoft.com/office/drawing/2014/main" id="{F5B633E8-3E9F-46AF-B676-11FADC147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4A09D0-5895-4029-98E2-E5CFCC745B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6271D-5BB6-436B-B2F3-1F24667CB761}" type="slidenum">
              <a:rPr lang="en-US" smtClean="0"/>
              <a:t>‹#›</a:t>
            </a:fld>
            <a:endParaRPr lang="en-US"/>
          </a:p>
        </p:txBody>
      </p:sp>
    </p:spTree>
    <p:extLst>
      <p:ext uri="{BB962C8B-B14F-4D97-AF65-F5344CB8AC3E}">
        <p14:creationId xmlns:p14="http://schemas.microsoft.com/office/powerpoint/2010/main" val="2566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www.freefoto.com/preview/905-05-4962/Communion-bread-and-wine" TargetMode="Externa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E5C8-549E-4286-BA6E-3EBB059F6F1C}"/>
              </a:ext>
            </a:extLst>
          </p:cNvPr>
          <p:cNvSpPr>
            <a:spLocks noGrp="1"/>
          </p:cNvSpPr>
          <p:nvPr>
            <p:ph type="ctrTitle"/>
          </p:nvPr>
        </p:nvSpPr>
        <p:spPr>
          <a:xfrm>
            <a:off x="-109180" y="2248848"/>
            <a:ext cx="12191999" cy="2387600"/>
          </a:xfrm>
        </p:spPr>
        <p:txBody>
          <a:bodyPr>
            <a:normAutofit fontScale="90000"/>
          </a:bodyPr>
          <a:lstStyle/>
          <a:p>
            <a:r>
              <a:rPr lang="en-US" sz="4900" b="1">
                <a:solidFill>
                  <a:schemeClr val="bg1"/>
                </a:solidFill>
                <a:effectLst>
                  <a:outerShdw blurRad="38100" dist="38100" dir="2700000" algn="tl">
                    <a:srgbClr val="000000">
                      <a:alpha val="43137"/>
                    </a:srgbClr>
                  </a:outerShdw>
                </a:effectLst>
                <a:latin typeface="Adobe Garamond Pro Bold" panose="02020702060506020403" pitchFamily="18" charset="0"/>
              </a:rPr>
              <a:t>Who Are The </a:t>
            </a:r>
            <a:br>
              <a:rPr lang="en-US" sz="4900" b="1">
                <a:solidFill>
                  <a:schemeClr val="bg1"/>
                </a:solidFill>
                <a:effectLst>
                  <a:outerShdw blurRad="38100" dist="38100" dir="2700000" algn="tl">
                    <a:srgbClr val="000000">
                      <a:alpha val="43137"/>
                    </a:srgbClr>
                  </a:outerShdw>
                </a:effectLst>
                <a:latin typeface="Adobe Garamond Pro Bold" panose="02020702060506020403" pitchFamily="18" charset="0"/>
              </a:rPr>
            </a:br>
            <a:r>
              <a:rPr lang="en-US" sz="4900" b="1">
                <a:solidFill>
                  <a:schemeClr val="bg1"/>
                </a:solidFill>
                <a:effectLst>
                  <a:outerShdw blurRad="38100" dist="38100" dir="2700000" algn="tl">
                    <a:srgbClr val="000000">
                      <a:alpha val="43137"/>
                    </a:srgbClr>
                  </a:outerShdw>
                </a:effectLst>
                <a:latin typeface="Adobe Garamond Pro Bold" panose="02020702060506020403" pitchFamily="18" charset="0"/>
              </a:rPr>
              <a:t>  </a:t>
            </a:r>
            <a:r>
              <a:rPr lang="en-US" sz="10700" b="1">
                <a:solidFill>
                  <a:schemeClr val="bg1"/>
                </a:solidFill>
                <a:effectLst>
                  <a:outerShdw blurRad="38100" dist="38100" dir="2700000" algn="tl">
                    <a:srgbClr val="000000">
                      <a:alpha val="43137"/>
                    </a:srgbClr>
                  </a:outerShdw>
                </a:effectLst>
                <a:latin typeface="Adobe Garamond Pro Bold" panose="02020702060506020403" pitchFamily="18" charset="0"/>
              </a:rPr>
              <a:t>Hittites?</a:t>
            </a:r>
            <a:r>
              <a:rPr lang="en-US" sz="10700" spc="600">
                <a:latin typeface="Adobe Garamond Pro Bold" panose="02020702060506020403" pitchFamily="18" charset="0"/>
              </a:rPr>
              <a:t>	</a:t>
            </a:r>
            <a:br>
              <a:rPr lang="en-US">
                <a:latin typeface="Adobe Garamond Pro Bold" panose="02020702060506020403" pitchFamily="18" charset="0"/>
              </a:rPr>
            </a:br>
            <a:endParaRPr lang="en-US" dirty="0">
              <a:latin typeface="Adobe Garamond Pro Bold" panose="02020702060506020403" pitchFamily="18" charset="0"/>
            </a:endParaRPr>
          </a:p>
        </p:txBody>
      </p:sp>
      <p:sp>
        <p:nvSpPr>
          <p:cNvPr id="3" name="Subtitle 2">
            <a:extLst>
              <a:ext uri="{FF2B5EF4-FFF2-40B4-BE49-F238E27FC236}">
                <a16:creationId xmlns:a16="http://schemas.microsoft.com/office/drawing/2014/main" id="{50597DBD-AB71-4A4A-AE82-A7225712F755}"/>
              </a:ext>
            </a:extLst>
          </p:cNvPr>
          <p:cNvSpPr>
            <a:spLocks noGrp="1"/>
          </p:cNvSpPr>
          <p:nvPr>
            <p:ph type="subTitle" idx="1"/>
          </p:nvPr>
        </p:nvSpPr>
        <p:spPr>
          <a:xfrm>
            <a:off x="1455762" y="4762100"/>
            <a:ext cx="9144000" cy="1655762"/>
          </a:xfrm>
        </p:spPr>
        <p:txBody>
          <a:bodyPr>
            <a:normAutofit/>
          </a:bodyPr>
          <a:lstStyle/>
          <a:p>
            <a:r>
              <a:rPr lang="en-US" sz="4800" b="1">
                <a:solidFill>
                  <a:schemeClr val="bg1"/>
                </a:solidFill>
                <a:effectLst>
                  <a:outerShdw blurRad="38100" dist="38100" dir="2700000" algn="tl">
                    <a:srgbClr val="000000">
                      <a:alpha val="43137"/>
                    </a:srgbClr>
                  </a:outerShdw>
                </a:effectLst>
                <a:latin typeface="Adobe Garamond Pro Bold" panose="02020702060506020403" pitchFamily="18" charset="0"/>
              </a:rPr>
              <a:t>And why do we care?</a:t>
            </a:r>
            <a:endParaRPr lang="en-US" sz="4800" b="1" dirty="0">
              <a:solidFill>
                <a:schemeClr val="bg1"/>
              </a:solidFill>
              <a:effectLst>
                <a:outerShdw blurRad="38100" dist="38100" dir="2700000" algn="tl">
                  <a:srgbClr val="000000">
                    <a:alpha val="43137"/>
                  </a:srgbClr>
                </a:outerShdw>
              </a:effectLst>
              <a:latin typeface="Adobe Garamond Pro Bold" panose="02020702060506020403" pitchFamily="18" charset="0"/>
            </a:endParaRPr>
          </a:p>
        </p:txBody>
      </p:sp>
      <p:pic>
        <p:nvPicPr>
          <p:cNvPr id="12" name="Who are the Hittites and why do we care">
            <a:hlinkClick r:id="" action="ppaction://media"/>
            <a:extLst>
              <a:ext uri="{FF2B5EF4-FFF2-40B4-BE49-F238E27FC236}">
                <a16:creationId xmlns:a16="http://schemas.microsoft.com/office/drawing/2014/main" id="{3A3AD100-217A-418E-9C44-5DF38A0AF1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17072" y="6113062"/>
            <a:ext cx="609600" cy="609600"/>
          </a:xfrm>
          <a:prstGeom prst="rect">
            <a:avLst/>
          </a:prstGeom>
        </p:spPr>
      </p:pic>
    </p:spTree>
    <p:custDataLst>
      <p:tags r:id="rId1"/>
    </p:custDataLst>
    <p:extLst>
      <p:ext uri="{BB962C8B-B14F-4D97-AF65-F5344CB8AC3E}">
        <p14:creationId xmlns:p14="http://schemas.microsoft.com/office/powerpoint/2010/main" val="3684199932"/>
      </p:ext>
    </p:extLst>
  </p:cSld>
  <p:clrMapOvr>
    <a:masterClrMapping/>
  </p:clrMapOvr>
  <mc:AlternateContent xmlns:mc="http://schemas.openxmlformats.org/markup-compatibility/2006">
    <mc:Choice xmlns:p14="http://schemas.microsoft.com/office/powerpoint/2010/main" Requires="p14">
      <p:transition spd="slow" p14:dur="2000" advTm="112084"/>
    </mc:Choice>
    <mc:Fallback>
      <p:transition spd="slow" advTm="112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3629"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indoor, wall&#10;&#10;Description generated with very high confidence">
            <a:extLst>
              <a:ext uri="{FF2B5EF4-FFF2-40B4-BE49-F238E27FC236}">
                <a16:creationId xmlns:a16="http://schemas.microsoft.com/office/drawing/2014/main" id="{DEA98671-4281-462F-B86B-0B5488A019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984" b="20482"/>
          <a:stretch/>
        </p:blipFill>
        <p:spPr>
          <a:xfrm>
            <a:off x="20" y="10"/>
            <a:ext cx="7534636" cy="6857990"/>
          </a:xfrm>
          <a:prstGeom prst="rect">
            <a:avLst/>
          </a:prstGeom>
        </p:spPr>
      </p:pic>
      <p:sp>
        <p:nvSpPr>
          <p:cNvPr id="2" name="Title 1">
            <a:extLst>
              <a:ext uri="{FF2B5EF4-FFF2-40B4-BE49-F238E27FC236}">
                <a16:creationId xmlns:a16="http://schemas.microsoft.com/office/drawing/2014/main" id="{058D68C9-AC9E-4660-9677-889E729B2FD5}"/>
              </a:ext>
            </a:extLst>
          </p:cNvPr>
          <p:cNvSpPr>
            <a:spLocks noGrp="1"/>
          </p:cNvSpPr>
          <p:nvPr>
            <p:ph type="title"/>
          </p:nvPr>
        </p:nvSpPr>
        <p:spPr>
          <a:xfrm>
            <a:off x="8153399" y="365125"/>
            <a:ext cx="3430605" cy="5530319"/>
          </a:xfrm>
        </p:spPr>
        <p:txBody>
          <a:bodyPr vert="horz" lIns="91440" tIns="45720" rIns="91440" bIns="45720" rtlCol="0" anchor="ctr">
            <a:normAutofit/>
          </a:bodyPr>
          <a:lstStyle/>
          <a:p>
            <a:r>
              <a:rPr lang="en-US" dirty="0">
                <a:latin typeface="Adobe Garamond Pro Bold" panose="02020702060506020403" pitchFamily="18" charset="0"/>
              </a:rPr>
              <a:t>Suzerain treaty between Egypt and Hittites</a:t>
            </a:r>
          </a:p>
        </p:txBody>
      </p:sp>
    </p:spTree>
    <p:extLst>
      <p:ext uri="{BB962C8B-B14F-4D97-AF65-F5344CB8AC3E}">
        <p14:creationId xmlns:p14="http://schemas.microsoft.com/office/powerpoint/2010/main" val="4093825141"/>
      </p:ext>
    </p:extLst>
  </p:cSld>
  <p:clrMapOvr>
    <a:masterClrMapping/>
  </p:clrMapOvr>
  <mc:AlternateContent xmlns:mc="http://schemas.openxmlformats.org/markup-compatibility/2006">
    <mc:Choice xmlns:p14="http://schemas.microsoft.com/office/powerpoint/2010/main" Requires="p14">
      <p:transition spd="slow" p14:dur="2000" advTm="32103"/>
    </mc:Choice>
    <mc:Fallback>
      <p:transition spd="slow" advTm="321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80E5FB-A6BB-4CBF-9C18-FAB84D326BF5}"/>
              </a:ext>
            </a:extLst>
          </p:cNvPr>
          <p:cNvSpPr>
            <a:spLocks noGrp="1"/>
          </p:cNvSpPr>
          <p:nvPr>
            <p:ph idx="1"/>
          </p:nvPr>
        </p:nvSpPr>
        <p:spPr>
          <a:xfrm>
            <a:off x="838200" y="258792"/>
            <a:ext cx="10515600" cy="5918171"/>
          </a:xfrm>
        </p:spPr>
        <p:txBody>
          <a:bodyPr>
            <a:normAutofit fontScale="70000" lnSpcReduction="20000"/>
          </a:bodyPr>
          <a:lstStyle/>
          <a:p>
            <a:pPr marL="0" indent="0">
              <a:lnSpc>
                <a:spcPct val="170000"/>
              </a:lnSpc>
              <a:spcBef>
                <a:spcPts val="600"/>
              </a:spcBef>
              <a:spcAft>
                <a:spcPts val="600"/>
              </a:spcAft>
              <a:buNone/>
            </a:pPr>
            <a:r>
              <a:rPr lang="en-US" sz="3600" b="1" dirty="0"/>
              <a:t>In the twenty first year on the 21st of </a:t>
            </a:r>
            <a:r>
              <a:rPr lang="en-US" sz="3600" b="1" dirty="0" err="1"/>
              <a:t>Tybi</a:t>
            </a:r>
            <a:r>
              <a:rPr lang="en-US" sz="3600" b="1" dirty="0"/>
              <a:t> in the reign of Ra user ma Rameses </a:t>
            </a:r>
            <a:r>
              <a:rPr lang="en-US" sz="3600" b="1" dirty="0" err="1"/>
              <a:t>Meriamen</a:t>
            </a:r>
            <a:r>
              <a:rPr lang="en-US" sz="3600" b="1" dirty="0"/>
              <a:t> came a royal herald from </a:t>
            </a:r>
            <a:r>
              <a:rPr lang="en-US" sz="3600" b="1" dirty="0" err="1"/>
              <a:t>Khetasar</a:t>
            </a:r>
            <a:r>
              <a:rPr lang="en-US" sz="3600" b="1" dirty="0"/>
              <a:t> the suzerain of the Hittites…It came to pass in the time of </a:t>
            </a:r>
            <a:r>
              <a:rPr lang="en-US" sz="3600" b="1" dirty="0" err="1"/>
              <a:t>Mautenar</a:t>
            </a:r>
            <a:r>
              <a:rPr lang="en-US" sz="3600" b="1" dirty="0"/>
              <a:t> suzerain of the Hittites my brother that he fought with the great king of Egypt but thus shall it be henceforth from this day Behold </a:t>
            </a:r>
            <a:r>
              <a:rPr lang="en-US" sz="3600" b="1" dirty="0" err="1"/>
              <a:t>Khetasar</a:t>
            </a:r>
            <a:r>
              <a:rPr lang="en-US" sz="3600" b="1" dirty="0"/>
              <a:t> suzerain of the Hittites covenants to abide by the terms made before the Sun before Set regarding the land of Egypt and the land of the Hittites in order that no quarrel may arise between them for ever. After the death of my brother I </a:t>
            </a:r>
            <a:r>
              <a:rPr lang="en-US" sz="3600" b="1" dirty="0" err="1"/>
              <a:t>Khetasar</a:t>
            </a:r>
            <a:r>
              <a:rPr lang="en-US" sz="3600" b="1" dirty="0"/>
              <a:t> sat on his father's throne as suzerain of the Hittites.</a:t>
            </a:r>
          </a:p>
          <a:p>
            <a:endParaRPr lang="en-US" dirty="0"/>
          </a:p>
        </p:txBody>
      </p:sp>
    </p:spTree>
    <p:extLst>
      <p:ext uri="{BB962C8B-B14F-4D97-AF65-F5344CB8AC3E}">
        <p14:creationId xmlns:p14="http://schemas.microsoft.com/office/powerpoint/2010/main" val="4192258096"/>
      </p:ext>
    </p:extLst>
  </p:cSld>
  <p:clrMapOvr>
    <a:masterClrMapping/>
  </p:clrMapOvr>
  <mc:AlternateContent xmlns:mc="http://schemas.openxmlformats.org/markup-compatibility/2006">
    <mc:Choice xmlns:p14="http://schemas.microsoft.com/office/powerpoint/2010/main" Requires="p14">
      <p:transition spd="slow" p14:dur="2000" advTm="58974"/>
    </mc:Choice>
    <mc:Fallback>
      <p:transition spd="slow" advTm="5897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6656-AC54-47A1-B637-1FE0EF32BF48}"/>
              </a:ext>
            </a:extLst>
          </p:cNvPr>
          <p:cNvSpPr>
            <a:spLocks noGrp="1"/>
          </p:cNvSpPr>
          <p:nvPr>
            <p:ph type="title"/>
          </p:nvPr>
        </p:nvSpPr>
        <p:spPr/>
        <p:txBody>
          <a:bodyPr/>
          <a:lstStyle/>
          <a:p>
            <a:r>
              <a:rPr lang="en-US" b="1" dirty="0">
                <a:latin typeface="Papyrus" panose="03070502060502030205" pitchFamily="66" charset="0"/>
              </a:rPr>
              <a:t>Covenant Organization.</a:t>
            </a:r>
          </a:p>
        </p:txBody>
      </p:sp>
      <p:sp>
        <p:nvSpPr>
          <p:cNvPr id="3" name="Content Placeholder 2">
            <a:extLst>
              <a:ext uri="{FF2B5EF4-FFF2-40B4-BE49-F238E27FC236}">
                <a16:creationId xmlns:a16="http://schemas.microsoft.com/office/drawing/2014/main" id="{84C5DE91-AD33-4680-9B02-FCC5ACE7E151}"/>
              </a:ext>
            </a:extLst>
          </p:cNvPr>
          <p:cNvSpPr>
            <a:spLocks noGrp="1"/>
          </p:cNvSpPr>
          <p:nvPr>
            <p:ph idx="1"/>
          </p:nvPr>
        </p:nvSpPr>
        <p:spPr/>
        <p:txBody>
          <a:bodyPr>
            <a:normAutofit fontScale="92500"/>
          </a:bodyPr>
          <a:lstStyle/>
          <a:p>
            <a:pPr marL="0" indent="0">
              <a:buNone/>
            </a:pPr>
            <a:r>
              <a:rPr lang="en-US" dirty="0"/>
              <a:t>(1)    a </a:t>
            </a:r>
            <a:r>
              <a:rPr lang="en-US" i="1" dirty="0"/>
              <a:t>preamble</a:t>
            </a:r>
            <a:r>
              <a:rPr lang="en-US" dirty="0"/>
              <a:t>, in which the sovereign identified himself and sometimes summarized the covenant itself;</a:t>
            </a:r>
          </a:p>
          <a:p>
            <a:pPr marL="0" indent="0">
              <a:buNone/>
            </a:pPr>
            <a:r>
              <a:rPr lang="en-US" dirty="0"/>
              <a:t>(2)    a </a:t>
            </a:r>
            <a:r>
              <a:rPr lang="en-US" i="1" dirty="0"/>
              <a:t>historical prologue</a:t>
            </a:r>
            <a:r>
              <a:rPr lang="en-US" dirty="0"/>
              <a:t>, which gave the historical basis of the covenant, often centered in a great act of deliverance or provision on behalf of the vassal;</a:t>
            </a:r>
          </a:p>
          <a:p>
            <a:pPr marL="0" indent="0">
              <a:buNone/>
            </a:pPr>
            <a:r>
              <a:rPr lang="en-US" dirty="0"/>
              <a:t>(3)    the </a:t>
            </a:r>
            <a:r>
              <a:rPr lang="en-US" i="1" dirty="0"/>
              <a:t>covenant stipulations</a:t>
            </a:r>
            <a:r>
              <a:rPr lang="en-US" dirty="0"/>
              <a:t>, which mapped out the requirements that constitute loyalty to the relationship, by which the covenant is maintained;</a:t>
            </a:r>
          </a:p>
          <a:p>
            <a:pPr marL="0" indent="0">
              <a:buNone/>
            </a:pPr>
            <a:r>
              <a:rPr lang="en-US" dirty="0"/>
              <a:t>(4)    the </a:t>
            </a:r>
            <a:r>
              <a:rPr lang="en-US" i="1" dirty="0"/>
              <a:t>covenant blessings or curses</a:t>
            </a:r>
            <a:r>
              <a:rPr lang="en-US" dirty="0"/>
              <a:t> contingent on keeping or breaking the covenant; and</a:t>
            </a:r>
          </a:p>
          <a:p>
            <a:pPr marL="0" indent="0">
              <a:buNone/>
            </a:pPr>
            <a:r>
              <a:rPr lang="en-US" dirty="0"/>
              <a:t>(5)    the (often divine) </a:t>
            </a:r>
            <a:r>
              <a:rPr lang="en-US" i="1" dirty="0"/>
              <a:t>witnesses</a:t>
            </a:r>
            <a:r>
              <a:rPr lang="en-US" dirty="0"/>
              <a:t> to the covenant.</a:t>
            </a:r>
          </a:p>
          <a:p>
            <a:endParaRPr lang="en-US" dirty="0"/>
          </a:p>
        </p:txBody>
      </p:sp>
    </p:spTree>
    <p:custDataLst>
      <p:tags r:id="rId1"/>
    </p:custDataLst>
    <p:extLst>
      <p:ext uri="{BB962C8B-B14F-4D97-AF65-F5344CB8AC3E}">
        <p14:creationId xmlns:p14="http://schemas.microsoft.com/office/powerpoint/2010/main" val="4088551675"/>
      </p:ext>
    </p:extLst>
  </p:cSld>
  <p:clrMapOvr>
    <a:masterClrMapping/>
  </p:clrMapOvr>
  <mc:AlternateContent xmlns:mc="http://schemas.openxmlformats.org/markup-compatibility/2006">
    <mc:Choice xmlns:p14="http://schemas.microsoft.com/office/powerpoint/2010/main" Requires="p14">
      <p:transition spd="slow" p14:dur="2000" advTm="120092"/>
    </mc:Choice>
    <mc:Fallback>
      <p:transition spd="slow" advTm="120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D0DC-796B-4DD7-B3C6-294A936605E0}"/>
              </a:ext>
            </a:extLst>
          </p:cNvPr>
          <p:cNvSpPr>
            <a:spLocks noGrp="1"/>
          </p:cNvSpPr>
          <p:nvPr>
            <p:ph type="title"/>
          </p:nvPr>
        </p:nvSpPr>
        <p:spPr/>
        <p:txBody>
          <a:bodyPr>
            <a:normAutofit/>
          </a:bodyPr>
          <a:lstStyle/>
          <a:p>
            <a:r>
              <a:rPr lang="en-US" b="1" dirty="0">
                <a:latin typeface="Papyrus" panose="03070502060502030205" pitchFamily="66" charset="0"/>
              </a:rPr>
              <a:t>Deuteronomy.  A copy of the Law </a:t>
            </a:r>
            <a:br>
              <a:rPr lang="en-US" b="1" dirty="0">
                <a:latin typeface="Papyrus" panose="03070502060502030205" pitchFamily="66" charset="0"/>
              </a:rPr>
            </a:br>
            <a:endParaRPr lang="en-US" b="1" dirty="0">
              <a:latin typeface="Papyrus" panose="03070502060502030205" pitchFamily="66" charset="0"/>
            </a:endParaRPr>
          </a:p>
        </p:txBody>
      </p:sp>
      <p:sp>
        <p:nvSpPr>
          <p:cNvPr id="13" name="Content Placeholder 12">
            <a:extLst>
              <a:ext uri="{FF2B5EF4-FFF2-40B4-BE49-F238E27FC236}">
                <a16:creationId xmlns:a16="http://schemas.microsoft.com/office/drawing/2014/main" id="{15D914B5-B5CF-4FBC-AAB9-7845A8F137C8}"/>
              </a:ext>
            </a:extLst>
          </p:cNvPr>
          <p:cNvSpPr>
            <a:spLocks noGrp="1"/>
          </p:cNvSpPr>
          <p:nvPr>
            <p:ph idx="1"/>
          </p:nvPr>
        </p:nvSpPr>
        <p:spPr/>
        <p:txBody>
          <a:bodyPr/>
          <a:lstStyle/>
          <a:p>
            <a:pPr marL="0" indent="0" algn="ctr">
              <a:buNone/>
            </a:pPr>
            <a:r>
              <a:rPr lang="en-US" sz="3200" b="1" dirty="0">
                <a:solidFill>
                  <a:srgbClr val="C00000"/>
                </a:solidFill>
                <a:latin typeface="Papyrus" panose="03070502060502030205" pitchFamily="66" charset="0"/>
              </a:rPr>
              <a:t>Did God use a template or did He make the template?</a:t>
            </a:r>
          </a:p>
          <a:p>
            <a:pPr marL="0" indent="0">
              <a:buNone/>
            </a:pPr>
            <a:endParaRPr lang="en-US" b="1" dirty="0">
              <a:latin typeface="Papyrus" panose="03070502060502030205" pitchFamily="66" charset="0"/>
            </a:endParaRPr>
          </a:p>
          <a:p>
            <a:pPr marL="0" indent="0">
              <a:buNone/>
            </a:pPr>
            <a:r>
              <a:rPr lang="en-US" b="1" dirty="0">
                <a:latin typeface="Papyrus" panose="03070502060502030205" pitchFamily="66" charset="0"/>
              </a:rPr>
              <a:t>Preamble 				Deut. 1:1-8</a:t>
            </a:r>
          </a:p>
          <a:p>
            <a:pPr marL="0" indent="0">
              <a:buNone/>
            </a:pPr>
            <a:r>
              <a:rPr lang="en-US" b="1" dirty="0">
                <a:latin typeface="Papyrus" panose="03070502060502030205" pitchFamily="66" charset="0"/>
              </a:rPr>
              <a:t>Prologue				Deut. 1:9-3:29</a:t>
            </a:r>
          </a:p>
          <a:p>
            <a:pPr marL="0" indent="0">
              <a:buNone/>
            </a:pPr>
            <a:r>
              <a:rPr lang="en-US" b="1" dirty="0">
                <a:latin typeface="Papyrus" panose="03070502060502030205" pitchFamily="66" charset="0"/>
              </a:rPr>
              <a:t>Stipulations			Deut.  4-26</a:t>
            </a:r>
          </a:p>
          <a:p>
            <a:pPr marL="0" indent="0">
              <a:buNone/>
            </a:pPr>
            <a:r>
              <a:rPr lang="en-US" b="1" dirty="0">
                <a:latin typeface="Papyrus" panose="03070502060502030205" pitchFamily="66" charset="0"/>
              </a:rPr>
              <a:t>Blessings / Curses		Deut. 27-30</a:t>
            </a:r>
          </a:p>
          <a:p>
            <a:pPr marL="0" indent="0">
              <a:buNone/>
            </a:pPr>
            <a:r>
              <a:rPr lang="en-US" b="1" dirty="0">
                <a:latin typeface="Papyrus" panose="03070502060502030205" pitchFamily="66" charset="0"/>
              </a:rPr>
              <a:t>Witness				Deut. 30:11-31:29  (*26)  </a:t>
            </a:r>
            <a:r>
              <a:rPr lang="en-US" b="1" dirty="0" err="1">
                <a:latin typeface="Papyrus" panose="03070502060502030205" pitchFamily="66" charset="0"/>
              </a:rPr>
              <a:t>cf</a:t>
            </a:r>
            <a:r>
              <a:rPr lang="en-US" b="1" dirty="0">
                <a:latin typeface="Papyrus" panose="03070502060502030205" pitchFamily="66" charset="0"/>
              </a:rPr>
              <a:t> 4:26</a:t>
            </a:r>
            <a:endParaRPr lang="en-US" dirty="0"/>
          </a:p>
        </p:txBody>
      </p:sp>
    </p:spTree>
    <p:custDataLst>
      <p:tags r:id="rId1"/>
    </p:custDataLst>
    <p:extLst>
      <p:ext uri="{BB962C8B-B14F-4D97-AF65-F5344CB8AC3E}">
        <p14:creationId xmlns:p14="http://schemas.microsoft.com/office/powerpoint/2010/main" val="3572524553"/>
      </p:ext>
    </p:extLst>
  </p:cSld>
  <p:clrMapOvr>
    <a:masterClrMapping/>
  </p:clrMapOvr>
  <mc:AlternateContent xmlns:mc="http://schemas.openxmlformats.org/markup-compatibility/2006">
    <mc:Choice xmlns:p14="http://schemas.microsoft.com/office/powerpoint/2010/main" Requires="p14">
      <p:transition spd="slow" p14:dur="2000" advTm="528332"/>
    </mc:Choice>
    <mc:Fallback>
      <p:transition spd="slow" advTm="528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1608-12E9-4AF6-B953-925D597B7327}"/>
              </a:ext>
            </a:extLst>
          </p:cNvPr>
          <p:cNvSpPr>
            <a:spLocks noGrp="1"/>
          </p:cNvSpPr>
          <p:nvPr>
            <p:ph type="title"/>
          </p:nvPr>
        </p:nvSpPr>
        <p:spPr/>
        <p:txBody>
          <a:bodyPr/>
          <a:lstStyle/>
          <a:p>
            <a:r>
              <a:rPr lang="en-US" b="1" dirty="0">
                <a:solidFill>
                  <a:srgbClr val="C00000"/>
                </a:solidFill>
                <a:latin typeface="Papyrus" panose="03070502060502030205" pitchFamily="66" charset="0"/>
              </a:rPr>
              <a:t>Can God Get A Witness?</a:t>
            </a:r>
          </a:p>
        </p:txBody>
      </p:sp>
      <p:sp>
        <p:nvSpPr>
          <p:cNvPr id="3" name="Content Placeholder 2">
            <a:extLst>
              <a:ext uri="{FF2B5EF4-FFF2-40B4-BE49-F238E27FC236}">
                <a16:creationId xmlns:a16="http://schemas.microsoft.com/office/drawing/2014/main" id="{E933BE17-89C3-4598-9819-0E8901088FFF}"/>
              </a:ext>
            </a:extLst>
          </p:cNvPr>
          <p:cNvSpPr>
            <a:spLocks noGrp="1"/>
          </p:cNvSpPr>
          <p:nvPr>
            <p:ph idx="1"/>
          </p:nvPr>
        </p:nvSpPr>
        <p:spPr/>
        <p:txBody>
          <a:bodyPr>
            <a:normAutofit fontScale="85000" lnSpcReduction="10000"/>
          </a:bodyPr>
          <a:lstStyle/>
          <a:p>
            <a:pPr marL="0" indent="0">
              <a:buNone/>
            </a:pPr>
            <a:r>
              <a:rPr lang="en-US" sz="4400" dirty="0"/>
              <a:t>When Moses had finished writing the words of this law in a book to the very end, Moses commanded the Levites who carried the ark of the covenant of the LORD, "Take this Book of the Law and put it by the side of the ark of the covenant of the LORD your God, that it may be there for a witness against you. 					</a:t>
            </a:r>
          </a:p>
          <a:p>
            <a:pPr marL="0" indent="0">
              <a:buNone/>
            </a:pPr>
            <a:r>
              <a:rPr lang="en-US" sz="4400" dirty="0"/>
              <a:t>						Deuteronomy 31:24-26 </a:t>
            </a:r>
          </a:p>
          <a:p>
            <a:endParaRPr lang="en-US" dirty="0"/>
          </a:p>
        </p:txBody>
      </p:sp>
    </p:spTree>
    <p:extLst>
      <p:ext uri="{BB962C8B-B14F-4D97-AF65-F5344CB8AC3E}">
        <p14:creationId xmlns:p14="http://schemas.microsoft.com/office/powerpoint/2010/main" val="2695262607"/>
      </p:ext>
    </p:extLst>
  </p:cSld>
  <p:clrMapOvr>
    <a:masterClrMapping/>
  </p:clrMapOvr>
  <mc:AlternateContent xmlns:mc="http://schemas.openxmlformats.org/markup-compatibility/2006">
    <mc:Choice xmlns:p14="http://schemas.microsoft.com/office/powerpoint/2010/main" Requires="p14">
      <p:transition spd="slow" p14:dur="2000" advTm="132158"/>
    </mc:Choice>
    <mc:Fallback>
      <p:transition spd="slow" advTm="13215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2B3C-41E5-4CF2-9CCE-AC71E9156B2B}"/>
              </a:ext>
            </a:extLst>
          </p:cNvPr>
          <p:cNvSpPr>
            <a:spLocks noGrp="1"/>
          </p:cNvSpPr>
          <p:nvPr>
            <p:ph type="title"/>
          </p:nvPr>
        </p:nvSpPr>
        <p:spPr/>
        <p:txBody>
          <a:bodyPr>
            <a:normAutofit/>
          </a:bodyPr>
          <a:lstStyle/>
          <a:p>
            <a:pPr algn="ctr"/>
            <a:r>
              <a:rPr lang="en-US" sz="7200" b="1" dirty="0">
                <a:solidFill>
                  <a:srgbClr val="C00000"/>
                </a:solidFill>
                <a:latin typeface="Papyrus" panose="03070502060502030205" pitchFamily="66" charset="0"/>
              </a:rPr>
              <a:t>Witness:</a:t>
            </a:r>
          </a:p>
        </p:txBody>
      </p:sp>
      <p:sp>
        <p:nvSpPr>
          <p:cNvPr id="3" name="Content Placeholder 2">
            <a:extLst>
              <a:ext uri="{FF2B5EF4-FFF2-40B4-BE49-F238E27FC236}">
                <a16:creationId xmlns:a16="http://schemas.microsoft.com/office/drawing/2014/main" id="{4C4020FC-B93D-4FD1-A8FC-18ABD8E2D445}"/>
              </a:ext>
            </a:extLst>
          </p:cNvPr>
          <p:cNvSpPr>
            <a:spLocks noGrp="1"/>
          </p:cNvSpPr>
          <p:nvPr>
            <p:ph idx="1"/>
          </p:nvPr>
        </p:nvSpPr>
        <p:spPr>
          <a:xfrm>
            <a:off x="207034" y="1690688"/>
            <a:ext cx="11984966" cy="5210894"/>
          </a:xfrm>
        </p:spPr>
        <p:txBody>
          <a:bodyPr>
            <a:normAutofit/>
          </a:bodyPr>
          <a:lstStyle/>
          <a:p>
            <a:pPr>
              <a:spcAft>
                <a:spcPts val="600"/>
              </a:spcAft>
            </a:pPr>
            <a:r>
              <a:rPr lang="en-US" sz="4000" dirty="0"/>
              <a:t>Heaven and Earth			Deut. 4:26; 30:19; 31:28</a:t>
            </a:r>
          </a:p>
          <a:p>
            <a:pPr marL="0" indent="0">
              <a:buNone/>
            </a:pPr>
            <a:endParaRPr lang="en-US" sz="1000" dirty="0"/>
          </a:p>
          <a:p>
            <a:r>
              <a:rPr lang="en-US" sz="4000" dirty="0"/>
              <a:t>Copy of covenant deposited </a:t>
            </a:r>
          </a:p>
          <a:p>
            <a:pPr marL="0" indent="0">
              <a:buNone/>
            </a:pPr>
            <a:r>
              <a:rPr lang="en-US" sz="4000" dirty="0"/>
              <a:t>   in shrine of your god and </a:t>
            </a:r>
          </a:p>
          <a:p>
            <a:pPr marL="0" indent="0">
              <a:buNone/>
            </a:pPr>
            <a:r>
              <a:rPr lang="en-US" sz="4000" dirty="0"/>
              <a:t>   In the shrine of my god.        	Deut. 10:1-5; 31:26</a:t>
            </a:r>
          </a:p>
          <a:p>
            <a:pPr marL="0" indent="0">
              <a:buNone/>
            </a:pPr>
            <a:endParaRPr lang="en-US" sz="1000" dirty="0"/>
          </a:p>
          <a:p>
            <a:pPr>
              <a:spcAft>
                <a:spcPts val="600"/>
              </a:spcAft>
            </a:pPr>
            <a:r>
              <a:rPr lang="en-US" sz="4000" dirty="0"/>
              <a:t>Song  						Deut. 31:19-21</a:t>
            </a:r>
          </a:p>
          <a:p>
            <a:endParaRPr lang="en-US" dirty="0"/>
          </a:p>
        </p:txBody>
      </p:sp>
    </p:spTree>
    <p:custDataLst>
      <p:tags r:id="rId1"/>
    </p:custDataLst>
    <p:extLst>
      <p:ext uri="{BB962C8B-B14F-4D97-AF65-F5344CB8AC3E}">
        <p14:creationId xmlns:p14="http://schemas.microsoft.com/office/powerpoint/2010/main" val="30861456"/>
      </p:ext>
    </p:extLst>
  </p:cSld>
  <p:clrMapOvr>
    <a:masterClrMapping/>
  </p:clrMapOvr>
  <mc:AlternateContent xmlns:mc="http://schemas.openxmlformats.org/markup-compatibility/2006">
    <mc:Choice xmlns:p14="http://schemas.microsoft.com/office/powerpoint/2010/main" Requires="p14">
      <p:transition spd="slow" p14:dur="2000" advTm="124926"/>
    </mc:Choice>
    <mc:Fallback>
      <p:transition spd="slow" advTm="1249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29D7-BCB0-439B-8226-0FDE9F913096}"/>
              </a:ext>
            </a:extLst>
          </p:cNvPr>
          <p:cNvSpPr>
            <a:spLocks noGrp="1"/>
          </p:cNvSpPr>
          <p:nvPr>
            <p:ph type="title"/>
          </p:nvPr>
        </p:nvSpPr>
        <p:spPr/>
        <p:txBody>
          <a:bodyPr/>
          <a:lstStyle/>
          <a:p>
            <a:pPr algn="ctr"/>
            <a:r>
              <a:rPr lang="en-US" b="1" dirty="0">
                <a:latin typeface="Papyrus" panose="03070502060502030205" pitchFamily="66" charset="0"/>
              </a:rPr>
              <a:t>Cut / Celebrate the Covenant </a:t>
            </a:r>
          </a:p>
        </p:txBody>
      </p:sp>
      <p:sp>
        <p:nvSpPr>
          <p:cNvPr id="3" name="Content Placeholder 2">
            <a:extLst>
              <a:ext uri="{FF2B5EF4-FFF2-40B4-BE49-F238E27FC236}">
                <a16:creationId xmlns:a16="http://schemas.microsoft.com/office/drawing/2014/main" id="{EA85ABC9-5F4E-46B2-A312-279A9EC9F8E9}"/>
              </a:ext>
            </a:extLst>
          </p:cNvPr>
          <p:cNvSpPr>
            <a:spLocks noGrp="1"/>
          </p:cNvSpPr>
          <p:nvPr>
            <p:ph idx="1"/>
          </p:nvPr>
        </p:nvSpPr>
        <p:spPr/>
        <p:txBody>
          <a:bodyPr>
            <a:normAutofit/>
          </a:bodyPr>
          <a:lstStyle/>
          <a:p>
            <a:pPr>
              <a:buFont typeface="Wingdings" panose="05000000000000000000" pitchFamily="2" charset="2"/>
              <a:buChar char="v"/>
            </a:pPr>
            <a:r>
              <a:rPr lang="en-US" dirty="0"/>
              <a:t>   Blood covenant common in Abraham’s time.  </a:t>
            </a:r>
          </a:p>
          <a:p>
            <a:pPr>
              <a:buFont typeface="Wingdings" panose="05000000000000000000" pitchFamily="2" charset="2"/>
              <a:buChar char="v"/>
            </a:pPr>
            <a:r>
              <a:rPr lang="en-US" dirty="0"/>
              <a:t>   Genesis 15 follows a common pattern.</a:t>
            </a:r>
          </a:p>
          <a:p>
            <a:pPr>
              <a:buFont typeface="Wingdings" panose="05000000000000000000" pitchFamily="2" charset="2"/>
              <a:buChar char="v"/>
            </a:pPr>
            <a:r>
              <a:rPr lang="en-US" dirty="0"/>
              <a:t>   Passover for Jews  Exodus 12:7,8,14</a:t>
            </a:r>
          </a:p>
          <a:p>
            <a:pPr>
              <a:buFont typeface="Wingdings" panose="05000000000000000000" pitchFamily="2" charset="2"/>
              <a:buChar char="v"/>
            </a:pPr>
            <a:r>
              <a:rPr lang="en-US" dirty="0"/>
              <a:t>   Lord’s Supper for Christians. (Acts 2:37-42; Col 2:11-15)</a:t>
            </a:r>
          </a:p>
          <a:p>
            <a:pPr marL="0" indent="0">
              <a:buNone/>
            </a:pPr>
            <a:endParaRPr lang="en-US" sz="4400" i="1" dirty="0">
              <a:solidFill>
                <a:srgbClr val="C00000"/>
              </a:solidFill>
            </a:endParaRPr>
          </a:p>
          <a:p>
            <a:pPr marL="0" indent="0">
              <a:buNone/>
            </a:pPr>
            <a:r>
              <a:rPr lang="en-US" sz="4400" i="1" dirty="0">
                <a:solidFill>
                  <a:srgbClr val="C00000"/>
                </a:solidFill>
              </a:rPr>
              <a:t>Do this in remembrance of me</a:t>
            </a:r>
          </a:p>
          <a:p>
            <a:pPr marL="0" indent="0">
              <a:buNone/>
            </a:pPr>
            <a:r>
              <a:rPr lang="en-US" dirty="0"/>
              <a:t>1 Corinthians 11:23-28</a:t>
            </a:r>
          </a:p>
        </p:txBody>
      </p:sp>
      <p:pic>
        <p:nvPicPr>
          <p:cNvPr id="5" name="Picture 4" descr="A picture containing table, cup, coffee, sitting&#10;&#10;Description generated with very high confidence">
            <a:extLst>
              <a:ext uri="{FF2B5EF4-FFF2-40B4-BE49-F238E27FC236}">
                <a16:creationId xmlns:a16="http://schemas.microsoft.com/office/drawing/2014/main" id="{3D28E1B0-E2EB-4BF4-BDA1-FBA5EC401B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42217" y="3910905"/>
            <a:ext cx="3949336" cy="2646055"/>
          </a:xfrm>
          <a:prstGeom prst="rect">
            <a:avLst/>
          </a:prstGeom>
          <a:effectLst>
            <a:softEdge rad="266700"/>
          </a:effectLst>
        </p:spPr>
      </p:pic>
    </p:spTree>
    <p:custDataLst>
      <p:tags r:id="rId1"/>
    </p:custDataLst>
    <p:extLst>
      <p:ext uri="{BB962C8B-B14F-4D97-AF65-F5344CB8AC3E}">
        <p14:creationId xmlns:p14="http://schemas.microsoft.com/office/powerpoint/2010/main" val="533066069"/>
      </p:ext>
    </p:extLst>
  </p:cSld>
  <p:clrMapOvr>
    <a:masterClrMapping/>
  </p:clrMapOvr>
  <mc:AlternateContent xmlns:mc="http://schemas.openxmlformats.org/markup-compatibility/2006">
    <mc:Choice xmlns:p14="http://schemas.microsoft.com/office/powerpoint/2010/main" Requires="p14">
      <p:transition spd="slow" p14:dur="2000" advTm="351394"/>
    </mc:Choice>
    <mc:Fallback>
      <p:transition spd="slow" advTm="351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B4CB1-12C8-40CE-B67C-71A52D5DD547}"/>
              </a:ext>
            </a:extLst>
          </p:cNvPr>
          <p:cNvSpPr>
            <a:spLocks noGrp="1"/>
          </p:cNvSpPr>
          <p:nvPr>
            <p:ph type="title"/>
          </p:nvPr>
        </p:nvSpPr>
        <p:spPr/>
        <p:txBody>
          <a:bodyPr/>
          <a:lstStyle/>
          <a:p>
            <a:r>
              <a:rPr lang="en-US" b="1" dirty="0">
                <a:solidFill>
                  <a:srgbClr val="FF0000"/>
                </a:solidFill>
                <a:latin typeface="Papyrus" panose="03070502060502030205" pitchFamily="66" charset="0"/>
              </a:rPr>
              <a:t>Practicing Religion or Keeping Covenant?</a:t>
            </a:r>
          </a:p>
        </p:txBody>
      </p:sp>
      <p:sp>
        <p:nvSpPr>
          <p:cNvPr id="3" name="Content Placeholder 2">
            <a:extLst>
              <a:ext uri="{FF2B5EF4-FFF2-40B4-BE49-F238E27FC236}">
                <a16:creationId xmlns:a16="http://schemas.microsoft.com/office/drawing/2014/main" id="{76D9B6F0-7459-4F4D-B3BA-C9913E9EB7C7}"/>
              </a:ext>
            </a:extLst>
          </p:cNvPr>
          <p:cNvSpPr>
            <a:spLocks noGrp="1"/>
          </p:cNvSpPr>
          <p:nvPr>
            <p:ph idx="1"/>
          </p:nvPr>
        </p:nvSpPr>
        <p:spPr/>
        <p:txBody>
          <a:bodyPr/>
          <a:lstStyle/>
          <a:p>
            <a:pPr marL="0" indent="0">
              <a:buNone/>
            </a:pPr>
            <a:endParaRPr lang="en-US" dirty="0"/>
          </a:p>
          <a:p>
            <a:pPr marL="0" indent="0">
              <a:buNone/>
            </a:pPr>
            <a:r>
              <a:rPr lang="en-US" sz="4400" dirty="0">
                <a:latin typeface="Papyrus" panose="03070502060502030205" pitchFamily="66" charset="0"/>
              </a:rPr>
              <a:t>Christianity is not just one of the world’s great religions…</a:t>
            </a:r>
          </a:p>
          <a:p>
            <a:pPr marL="0" indent="0">
              <a:buNone/>
            </a:pPr>
            <a:endParaRPr lang="en-US" sz="1000" dirty="0">
              <a:latin typeface="Papyrus" panose="03070502060502030205" pitchFamily="66" charset="0"/>
            </a:endParaRPr>
          </a:p>
          <a:p>
            <a:pPr marL="0" indent="0">
              <a:buNone/>
            </a:pPr>
            <a:r>
              <a:rPr lang="en-US" sz="4400" dirty="0">
                <a:latin typeface="Papyrus" panose="03070502060502030205" pitchFamily="66" charset="0"/>
              </a:rPr>
              <a:t> It is a blood covenant with God.</a:t>
            </a:r>
          </a:p>
          <a:p>
            <a:pPr marL="0" indent="0">
              <a:buNone/>
            </a:pPr>
            <a:endParaRPr lang="en-US" sz="1000" dirty="0">
              <a:latin typeface="Papyrus" panose="03070502060502030205" pitchFamily="66" charset="0"/>
            </a:endParaRPr>
          </a:p>
          <a:p>
            <a:pPr marL="0" indent="0">
              <a:buNone/>
            </a:pPr>
            <a:r>
              <a:rPr lang="en-US" sz="4400" dirty="0">
                <a:latin typeface="Papyrus" panose="03070502060502030205" pitchFamily="66" charset="0"/>
              </a:rPr>
              <a:t>Whose blood?</a:t>
            </a:r>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196405456"/>
      </p:ext>
    </p:extLst>
  </p:cSld>
  <p:clrMapOvr>
    <a:masterClrMapping/>
  </p:clrMapOvr>
  <mc:AlternateContent xmlns:mc="http://schemas.openxmlformats.org/markup-compatibility/2006">
    <mc:Choice xmlns:p14="http://schemas.microsoft.com/office/powerpoint/2010/main" Requires="p14">
      <p:transition spd="slow" p14:dur="2000" advTm="112138"/>
    </mc:Choice>
    <mc:Fallback>
      <p:transition spd="slow" advTm="1121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243E-ED25-487B-A884-7B43D274D67E}"/>
              </a:ext>
            </a:extLst>
          </p:cNvPr>
          <p:cNvSpPr>
            <a:spLocks noGrp="1"/>
          </p:cNvSpPr>
          <p:nvPr>
            <p:ph type="title"/>
          </p:nvPr>
        </p:nvSpPr>
        <p:spPr/>
        <p:txBody>
          <a:bodyPr>
            <a:normAutofit/>
          </a:bodyPr>
          <a:lstStyle/>
          <a:p>
            <a:r>
              <a:rPr lang="en-US" sz="7200" b="1" dirty="0">
                <a:solidFill>
                  <a:srgbClr val="FF0000"/>
                </a:solidFill>
                <a:latin typeface="Papyrus" panose="03070502060502030205" pitchFamily="66" charset="0"/>
              </a:rPr>
              <a:t>Acts 20:28</a:t>
            </a:r>
          </a:p>
        </p:txBody>
      </p:sp>
      <p:sp>
        <p:nvSpPr>
          <p:cNvPr id="3" name="Content Placeholder 2">
            <a:extLst>
              <a:ext uri="{FF2B5EF4-FFF2-40B4-BE49-F238E27FC236}">
                <a16:creationId xmlns:a16="http://schemas.microsoft.com/office/drawing/2014/main" id="{3516A018-94C2-499D-9084-6AF787407B10}"/>
              </a:ext>
            </a:extLst>
          </p:cNvPr>
          <p:cNvSpPr>
            <a:spLocks noGrp="1"/>
          </p:cNvSpPr>
          <p:nvPr>
            <p:ph idx="1"/>
          </p:nvPr>
        </p:nvSpPr>
        <p:spPr/>
        <p:txBody>
          <a:bodyPr/>
          <a:lstStyle/>
          <a:p>
            <a:pPr marL="0" indent="0">
              <a:buNone/>
            </a:pPr>
            <a:r>
              <a:rPr lang="en-US" sz="4800" i="1" dirty="0"/>
              <a:t>Pay careful attention to yourselves and to all the flock, in which the Holy Spirit has made you overseers, to care for the church of God, which he obtained </a:t>
            </a:r>
            <a:r>
              <a:rPr lang="en-US" sz="4800" i="1" dirty="0">
                <a:solidFill>
                  <a:srgbClr val="FF0000"/>
                </a:solidFill>
              </a:rPr>
              <a:t>with his own blood.</a:t>
            </a:r>
          </a:p>
          <a:p>
            <a:pPr marL="0" indent="0">
              <a:buNone/>
            </a:pPr>
            <a:endParaRPr lang="en-US" dirty="0"/>
          </a:p>
        </p:txBody>
      </p:sp>
    </p:spTree>
    <p:extLst>
      <p:ext uri="{BB962C8B-B14F-4D97-AF65-F5344CB8AC3E}">
        <p14:creationId xmlns:p14="http://schemas.microsoft.com/office/powerpoint/2010/main" val="2158311739"/>
      </p:ext>
    </p:extLst>
  </p:cSld>
  <p:clrMapOvr>
    <a:masterClrMapping/>
  </p:clrMapOvr>
  <mc:AlternateContent xmlns:mc="http://schemas.openxmlformats.org/markup-compatibility/2006">
    <mc:Choice xmlns:p14="http://schemas.microsoft.com/office/powerpoint/2010/main" Requires="p14">
      <p:transition spd="slow" p14:dur="2000" advTm="63343"/>
    </mc:Choice>
    <mc:Fallback>
      <p:transition spd="slow" advTm="633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CCE7A-0F26-4000-B174-2EB853DAE0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3D0DB3-5F0E-48D1-8388-9AF8C1736AD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302964062"/>
      </p:ext>
    </p:extLst>
  </p:cSld>
  <p:clrMapOvr>
    <a:masterClrMapping/>
  </p:clrMapOvr>
  <mc:AlternateContent xmlns:mc="http://schemas.openxmlformats.org/markup-compatibility/2006">
    <mc:Choice xmlns:p14="http://schemas.microsoft.com/office/powerpoint/2010/main" Requires="p14">
      <p:transition spd="slow" p14:dur="2000" advTm="5322"/>
    </mc:Choice>
    <mc:Fallback>
      <p:transition spd="slow" advTm="532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1754-4259-4A10-A687-70EE08827F57}"/>
              </a:ext>
            </a:extLst>
          </p:cNvPr>
          <p:cNvSpPr>
            <a:spLocks noGrp="1"/>
          </p:cNvSpPr>
          <p:nvPr>
            <p:ph type="title"/>
          </p:nvPr>
        </p:nvSpPr>
        <p:spPr/>
        <p:txBody>
          <a:bodyPr/>
          <a:lstStyle/>
          <a:p>
            <a:pPr algn="ctr"/>
            <a:r>
              <a:rPr lang="en-US" b="1">
                <a:solidFill>
                  <a:srgbClr val="FF0000"/>
                </a:solidFill>
                <a:latin typeface="Papyrus" panose="03070502060502030205" pitchFamily="66" charset="0"/>
              </a:rPr>
              <a:t>A lost Civilization…(not) </a:t>
            </a:r>
            <a:endParaRPr lang="en-US" b="1" dirty="0">
              <a:solidFill>
                <a:srgbClr val="FF0000"/>
              </a:solidFill>
              <a:latin typeface="Papyrus" panose="03070502060502030205" pitchFamily="66" charset="0"/>
            </a:endParaRPr>
          </a:p>
        </p:txBody>
      </p:sp>
      <p:sp>
        <p:nvSpPr>
          <p:cNvPr id="3" name="Content Placeholder 2">
            <a:extLst>
              <a:ext uri="{FF2B5EF4-FFF2-40B4-BE49-F238E27FC236}">
                <a16:creationId xmlns:a16="http://schemas.microsoft.com/office/drawing/2014/main" id="{7FAD3D7C-9897-42A2-8FCB-C357E873ACE7}"/>
              </a:ext>
            </a:extLst>
          </p:cNvPr>
          <p:cNvSpPr>
            <a:spLocks noGrp="1"/>
          </p:cNvSpPr>
          <p:nvPr>
            <p:ph idx="1"/>
          </p:nvPr>
        </p:nvSpPr>
        <p:spPr/>
        <p:txBody>
          <a:bodyPr>
            <a:normAutofit/>
          </a:bodyPr>
          <a:lstStyle/>
          <a:p>
            <a:pPr marL="0" indent="0">
              <a:buNone/>
            </a:pPr>
            <a:r>
              <a:rPr lang="en-US"/>
              <a:t>Mentioned 47 times in the Bible:</a:t>
            </a:r>
          </a:p>
          <a:p>
            <a:pPr marL="0" indent="0">
              <a:buNone/>
            </a:pPr>
            <a:endParaRPr lang="en-US"/>
          </a:p>
          <a:p>
            <a:pPr marL="0" indent="0">
              <a:buNone/>
            </a:pPr>
            <a:r>
              <a:rPr lang="en-US" i="1"/>
              <a:t>"When the LORD your God brings you into the land that you are entering to take possession of it, and clears away many nations before you, the Hittites, the Girgashites, the Amorites, the Canaanites, the Perizzites, the Hivites, and the Jebusites, seven nations more numerous and mightier than you</a:t>
            </a:r>
          </a:p>
          <a:p>
            <a:pPr marL="0" indent="0" algn="r">
              <a:buNone/>
            </a:pPr>
            <a:r>
              <a:rPr lang="en-US"/>
              <a:t>  Deuteronomy 7:1</a:t>
            </a:r>
          </a:p>
          <a:p>
            <a:pPr marL="0" indent="0">
              <a:buNone/>
            </a:pPr>
            <a:r>
              <a:rPr lang="en-US"/>
              <a:t> </a:t>
            </a:r>
            <a:endParaRPr lang="en-US" dirty="0"/>
          </a:p>
        </p:txBody>
      </p:sp>
    </p:spTree>
    <p:extLst>
      <p:ext uri="{BB962C8B-B14F-4D97-AF65-F5344CB8AC3E}">
        <p14:creationId xmlns:p14="http://schemas.microsoft.com/office/powerpoint/2010/main" val="2637772159"/>
      </p:ext>
    </p:extLst>
  </p:cSld>
  <p:clrMapOvr>
    <a:masterClrMapping/>
  </p:clrMapOvr>
  <mc:AlternateContent xmlns:mc="http://schemas.openxmlformats.org/markup-compatibility/2006">
    <mc:Choice xmlns:p14="http://schemas.microsoft.com/office/powerpoint/2010/main" Requires="p14">
      <p:transition spd="slow" p14:dur="2000" advTm="102744"/>
    </mc:Choice>
    <mc:Fallback>
      <p:transition spd="slow" advTm="10274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1D57-76EC-4F06-8736-D28B80F72B47}"/>
              </a:ext>
            </a:extLst>
          </p:cNvPr>
          <p:cNvSpPr>
            <a:spLocks noGrp="1"/>
          </p:cNvSpPr>
          <p:nvPr>
            <p:ph type="title"/>
          </p:nvPr>
        </p:nvSpPr>
        <p:spPr/>
        <p:txBody>
          <a:bodyPr>
            <a:normAutofit/>
          </a:bodyPr>
          <a:lstStyle/>
          <a:p>
            <a:pPr algn="ctr"/>
            <a:r>
              <a:rPr lang="en-US" sz="5400" b="1" dirty="0">
                <a:solidFill>
                  <a:srgbClr val="FF0000"/>
                </a:solidFill>
                <a:latin typeface="Papyrus" panose="03070502060502030205" pitchFamily="66" charset="0"/>
              </a:rPr>
              <a:t>Ephron the Hittite</a:t>
            </a:r>
          </a:p>
        </p:txBody>
      </p:sp>
      <p:sp>
        <p:nvSpPr>
          <p:cNvPr id="3" name="Content Placeholder 2">
            <a:extLst>
              <a:ext uri="{FF2B5EF4-FFF2-40B4-BE49-F238E27FC236}">
                <a16:creationId xmlns:a16="http://schemas.microsoft.com/office/drawing/2014/main" id="{873D1A05-9FB5-4EF4-99FA-7CFF077D2A36}"/>
              </a:ext>
            </a:extLst>
          </p:cNvPr>
          <p:cNvSpPr>
            <a:spLocks noGrp="1"/>
          </p:cNvSpPr>
          <p:nvPr>
            <p:ph idx="1"/>
          </p:nvPr>
        </p:nvSpPr>
        <p:spPr/>
        <p:txBody>
          <a:bodyPr/>
          <a:lstStyle/>
          <a:p>
            <a:pPr marL="0" indent="0">
              <a:buNone/>
            </a:pPr>
            <a:r>
              <a:rPr lang="en-US" i="1" dirty="0"/>
              <a:t>Now Ephron was sitting among the Hittites, and Ephron the Hittite answered Abraham in the hearing of the Hittites, of all who went in at the gate of his city,  "No, my lord, hear me: I give you the field, and I give you the cave that is in it. In the sight of the sons of my people I give it to you. Bury your dead”.</a:t>
            </a:r>
          </a:p>
          <a:p>
            <a:pPr marL="0" indent="0">
              <a:buNone/>
            </a:pPr>
            <a:r>
              <a:rPr lang="en-US" i="1" dirty="0"/>
              <a:t>				</a:t>
            </a:r>
            <a:r>
              <a:rPr lang="en-US" dirty="0"/>
              <a:t>			Genesis 23:10,11</a:t>
            </a:r>
          </a:p>
          <a:p>
            <a:endParaRPr lang="en-US" dirty="0"/>
          </a:p>
        </p:txBody>
      </p:sp>
    </p:spTree>
    <p:extLst>
      <p:ext uri="{BB962C8B-B14F-4D97-AF65-F5344CB8AC3E}">
        <p14:creationId xmlns:p14="http://schemas.microsoft.com/office/powerpoint/2010/main" val="3325325051"/>
      </p:ext>
    </p:extLst>
  </p:cSld>
  <p:clrMapOvr>
    <a:masterClrMapping/>
  </p:clrMapOvr>
  <mc:AlternateContent xmlns:mc="http://schemas.openxmlformats.org/markup-compatibility/2006">
    <mc:Choice xmlns:p14="http://schemas.microsoft.com/office/powerpoint/2010/main" Requires="p14">
      <p:transition spd="slow" p14:dur="2000" advTm="14307"/>
    </mc:Choice>
    <mc:Fallback>
      <p:transition spd="slow" advTm="143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B791-E482-4931-89FB-77C72CCF542B}"/>
              </a:ext>
            </a:extLst>
          </p:cNvPr>
          <p:cNvSpPr>
            <a:spLocks noGrp="1"/>
          </p:cNvSpPr>
          <p:nvPr>
            <p:ph type="title"/>
          </p:nvPr>
        </p:nvSpPr>
        <p:spPr/>
        <p:txBody>
          <a:bodyPr>
            <a:normAutofit/>
          </a:bodyPr>
          <a:lstStyle/>
          <a:p>
            <a:pPr algn="ctr"/>
            <a:r>
              <a:rPr lang="en-US" sz="5400" b="1" dirty="0">
                <a:solidFill>
                  <a:srgbClr val="FF0000"/>
                </a:solidFill>
                <a:latin typeface="Papyrus" panose="03070502060502030205" pitchFamily="66" charset="0"/>
              </a:rPr>
              <a:t>Uriah the Hittite</a:t>
            </a:r>
          </a:p>
        </p:txBody>
      </p:sp>
      <p:sp>
        <p:nvSpPr>
          <p:cNvPr id="3" name="Content Placeholder 2">
            <a:extLst>
              <a:ext uri="{FF2B5EF4-FFF2-40B4-BE49-F238E27FC236}">
                <a16:creationId xmlns:a16="http://schemas.microsoft.com/office/drawing/2014/main" id="{FEB78B19-B782-405A-933F-00F2CC111DC1}"/>
              </a:ext>
            </a:extLst>
          </p:cNvPr>
          <p:cNvSpPr>
            <a:spLocks noGrp="1"/>
          </p:cNvSpPr>
          <p:nvPr>
            <p:ph idx="1"/>
          </p:nvPr>
        </p:nvSpPr>
        <p:spPr/>
        <p:txBody>
          <a:bodyPr/>
          <a:lstStyle/>
          <a:p>
            <a:pPr marL="0" indent="0">
              <a:buNone/>
            </a:pPr>
            <a:endParaRPr lang="en-US" i="1" dirty="0"/>
          </a:p>
          <a:p>
            <a:pPr marL="0" indent="0">
              <a:buNone/>
            </a:pPr>
            <a:endParaRPr lang="en-US" i="1" dirty="0"/>
          </a:p>
          <a:p>
            <a:pPr marL="0" indent="0">
              <a:buNone/>
            </a:pPr>
            <a:r>
              <a:rPr lang="en-US" i="1" dirty="0"/>
              <a:t>And David sent and enquired after the woman. And one said, Is not this Bathsheba, the daughter of </a:t>
            </a:r>
            <a:r>
              <a:rPr lang="en-US" i="1" dirty="0" err="1"/>
              <a:t>Eliam</a:t>
            </a:r>
            <a:r>
              <a:rPr lang="en-US" i="1" dirty="0"/>
              <a:t>, the wife of Uriah the Hittite?</a:t>
            </a:r>
          </a:p>
          <a:p>
            <a:pPr marL="0" indent="0" algn="r">
              <a:buNone/>
            </a:pPr>
            <a:r>
              <a:rPr lang="en-US" dirty="0"/>
              <a:t>2 Samuel 11:3</a:t>
            </a:r>
          </a:p>
          <a:p>
            <a:pPr marL="0" indent="0">
              <a:buNone/>
            </a:pPr>
            <a:endParaRPr lang="en-US" dirty="0"/>
          </a:p>
        </p:txBody>
      </p:sp>
    </p:spTree>
    <p:extLst>
      <p:ext uri="{BB962C8B-B14F-4D97-AF65-F5344CB8AC3E}">
        <p14:creationId xmlns:p14="http://schemas.microsoft.com/office/powerpoint/2010/main" val="2232751267"/>
      </p:ext>
    </p:extLst>
  </p:cSld>
  <p:clrMapOvr>
    <a:masterClrMapping/>
  </p:clrMapOvr>
  <mc:AlternateContent xmlns:mc="http://schemas.openxmlformats.org/markup-compatibility/2006">
    <mc:Choice xmlns:p14="http://schemas.microsoft.com/office/powerpoint/2010/main" Requires="p14">
      <p:transition spd="slow" p14:dur="2000" advTm="24710"/>
    </mc:Choice>
    <mc:Fallback>
      <p:transition spd="slow" advTm="2471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AE85-51F7-4FF1-B287-A385F8888A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A71FDF7-3715-4FAE-BB11-3493C43E23E0}"/>
              </a:ext>
            </a:extLst>
          </p:cNvPr>
          <p:cNvSpPr>
            <a:spLocks noGrp="1"/>
          </p:cNvSpPr>
          <p:nvPr>
            <p:ph idx="1"/>
          </p:nvPr>
        </p:nvSpPr>
        <p:spPr/>
        <p:txBody>
          <a:bodyPr/>
          <a:lstStyle/>
          <a:p>
            <a:pPr marL="0" indent="0">
              <a:buNone/>
            </a:pPr>
            <a:r>
              <a:rPr lang="en-US" dirty="0" err="1"/>
              <a:t>Boğazköy</a:t>
            </a:r>
            <a:r>
              <a:rPr lang="en-US" dirty="0"/>
              <a:t> was discovered in 1834 by the French explorer Charles </a:t>
            </a:r>
            <a:r>
              <a:rPr lang="en-US" dirty="0" err="1"/>
              <a:t>Texier</a:t>
            </a:r>
            <a:r>
              <a:rPr lang="en-US" dirty="0"/>
              <a:t>, who saw </a:t>
            </a:r>
            <a:r>
              <a:rPr lang="en-US" dirty="0" err="1"/>
              <a:t>Yazılıkaya</a:t>
            </a:r>
            <a:r>
              <a:rPr lang="en-US" dirty="0"/>
              <a:t> and those remains of the ancient city that were aboveground. After visits by British and German travelers, it was another Frenchman, Ernest </a:t>
            </a:r>
            <a:r>
              <a:rPr lang="en-US" dirty="0" err="1"/>
              <a:t>Chantre</a:t>
            </a:r>
            <a:r>
              <a:rPr lang="en-US" dirty="0"/>
              <a:t>, who in 1892–93 made the first soundings and found the first cuneiform tablets there.</a:t>
            </a:r>
          </a:p>
          <a:p>
            <a:endParaRPr lang="en-US" dirty="0"/>
          </a:p>
        </p:txBody>
      </p:sp>
    </p:spTree>
    <p:extLst>
      <p:ext uri="{BB962C8B-B14F-4D97-AF65-F5344CB8AC3E}">
        <p14:creationId xmlns:p14="http://schemas.microsoft.com/office/powerpoint/2010/main" val="1224268563"/>
      </p:ext>
    </p:extLst>
  </p:cSld>
  <p:clrMapOvr>
    <a:masterClrMapping/>
  </p:clrMapOvr>
  <mc:AlternateContent xmlns:mc="http://schemas.openxmlformats.org/markup-compatibility/2006">
    <mc:Choice xmlns:p14="http://schemas.microsoft.com/office/powerpoint/2010/main" Requires="p14">
      <p:transition spd="slow" p14:dur="2000" advTm="44875"/>
    </mc:Choice>
    <mc:Fallback>
      <p:transition spd="slow" advTm="448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AD91-F8A7-46C6-9234-599ABE2BB0CA}"/>
              </a:ext>
            </a:extLst>
          </p:cNvPr>
          <p:cNvSpPr>
            <a:spLocks noGrp="1"/>
          </p:cNvSpPr>
          <p:nvPr>
            <p:ph type="title"/>
          </p:nvPr>
        </p:nvSpPr>
        <p:spPr/>
        <p:txBody>
          <a:bodyPr/>
          <a:lstStyle/>
          <a:p>
            <a:endParaRPr lang="en-US"/>
          </a:p>
        </p:txBody>
      </p:sp>
      <p:pic>
        <p:nvPicPr>
          <p:cNvPr id="5" name="Content Placeholder 4" descr="A picture containing text, map&#10;&#10;Description generated with very high confidence">
            <a:extLst>
              <a:ext uri="{FF2B5EF4-FFF2-40B4-BE49-F238E27FC236}">
                <a16:creationId xmlns:a16="http://schemas.microsoft.com/office/drawing/2014/main" id="{3C34DBD1-4EAD-488E-A7D1-21D03518F6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637" y="293931"/>
            <a:ext cx="6344816" cy="6344816"/>
          </a:xfrm>
        </p:spPr>
      </p:pic>
      <p:pic>
        <p:nvPicPr>
          <p:cNvPr id="9" name="Picture 8" descr="A picture containing text, map&#10;&#10;Description generated with very high confidence">
            <a:extLst>
              <a:ext uri="{FF2B5EF4-FFF2-40B4-BE49-F238E27FC236}">
                <a16:creationId xmlns:a16="http://schemas.microsoft.com/office/drawing/2014/main" id="{673E67E6-0A6E-4C04-877B-AFF89BDB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85" y="124686"/>
            <a:ext cx="10281714" cy="6668777"/>
          </a:xfrm>
          <a:prstGeom prst="rect">
            <a:avLst/>
          </a:prstGeom>
        </p:spPr>
      </p:pic>
    </p:spTree>
    <p:extLst>
      <p:ext uri="{BB962C8B-B14F-4D97-AF65-F5344CB8AC3E}">
        <p14:creationId xmlns:p14="http://schemas.microsoft.com/office/powerpoint/2010/main" val="3255277650"/>
      </p:ext>
    </p:extLst>
  </p:cSld>
  <p:clrMapOvr>
    <a:masterClrMapping/>
  </p:clrMapOvr>
  <mc:AlternateContent xmlns:mc="http://schemas.openxmlformats.org/markup-compatibility/2006">
    <mc:Choice xmlns:p14="http://schemas.microsoft.com/office/powerpoint/2010/main" Requires="p14">
      <p:transition spd="slow" p14:dur="2000" advTm="65423"/>
    </mc:Choice>
    <mc:Fallback>
      <p:transition spd="slow" advTm="6542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15F5-04BC-4D2E-B311-ED1967B30C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7A2B8F-B783-4E99-80A2-D6085EEF112D}"/>
              </a:ext>
            </a:extLst>
          </p:cNvPr>
          <p:cNvSpPr>
            <a:spLocks noGrp="1"/>
          </p:cNvSpPr>
          <p:nvPr>
            <p:ph idx="1"/>
          </p:nvPr>
        </p:nvSpPr>
        <p:spPr>
          <a:blipFill dpi="0" rotWithShape="1">
            <a:blip r:embed="rId2"/>
            <a:srcRect/>
            <a:stretch>
              <a:fillRect/>
            </a:stretch>
          </a:blipFill>
        </p:spPr>
        <p:txBody>
          <a:bodyPr/>
          <a:lstStyle/>
          <a:p>
            <a:endParaRPr lang="en-US" dirty="0"/>
          </a:p>
        </p:txBody>
      </p:sp>
    </p:spTree>
    <p:extLst>
      <p:ext uri="{BB962C8B-B14F-4D97-AF65-F5344CB8AC3E}">
        <p14:creationId xmlns:p14="http://schemas.microsoft.com/office/powerpoint/2010/main" val="3710284629"/>
      </p:ext>
    </p:extLst>
  </p:cSld>
  <p:clrMapOvr>
    <a:masterClrMapping/>
  </p:clrMapOvr>
  <mc:AlternateContent xmlns:mc="http://schemas.openxmlformats.org/markup-compatibility/2006">
    <mc:Choice xmlns:p14="http://schemas.microsoft.com/office/powerpoint/2010/main" Requires="p14">
      <p:transition spd="slow" p14:dur="2000" advTm="8994"/>
    </mc:Choice>
    <mc:Fallback>
      <p:transition spd="slow" advTm="89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D262-94E7-4608-AAE7-866BF7EC582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AB4EBB6-5BB7-4509-8F92-005D5BCDEB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281" y="1026367"/>
            <a:ext cx="11295613" cy="6003092"/>
          </a:xfrm>
        </p:spPr>
      </p:pic>
    </p:spTree>
    <p:extLst>
      <p:ext uri="{BB962C8B-B14F-4D97-AF65-F5344CB8AC3E}">
        <p14:creationId xmlns:p14="http://schemas.microsoft.com/office/powerpoint/2010/main" val="2561600456"/>
      </p:ext>
    </p:extLst>
  </p:cSld>
  <p:clrMapOvr>
    <a:masterClrMapping/>
  </p:clrMapOvr>
  <mc:AlternateContent xmlns:mc="http://schemas.openxmlformats.org/markup-compatibility/2006">
    <mc:Choice xmlns:p14="http://schemas.microsoft.com/office/powerpoint/2010/main" Requires="p14">
      <p:transition spd="slow" p14:dur="2000" advTm="46363"/>
    </mc:Choice>
    <mc:Fallback>
      <p:transition spd="slow" advTm="4636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9EF7-55DD-4D25-8822-92BB807A9527}"/>
              </a:ext>
            </a:extLst>
          </p:cNvPr>
          <p:cNvSpPr>
            <a:spLocks noGrp="1"/>
          </p:cNvSpPr>
          <p:nvPr>
            <p:ph type="title"/>
          </p:nvPr>
        </p:nvSpPr>
        <p:spPr/>
        <p:txBody>
          <a:bodyPr/>
          <a:lstStyle/>
          <a:p>
            <a:endParaRPr lang="en-US"/>
          </a:p>
        </p:txBody>
      </p:sp>
      <p:pic>
        <p:nvPicPr>
          <p:cNvPr id="5" name="Content Placeholder 4" descr="A pile of dirt in front of a large rock&#10;&#10;Description generated with very high confidence">
            <a:extLst>
              <a:ext uri="{FF2B5EF4-FFF2-40B4-BE49-F238E27FC236}">
                <a16:creationId xmlns:a16="http://schemas.microsoft.com/office/drawing/2014/main" id="{557F81B5-DEBB-4B4C-97ED-F8998579AC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560" y="503856"/>
            <a:ext cx="10682836" cy="6178240"/>
          </a:xfrm>
        </p:spPr>
      </p:pic>
    </p:spTree>
    <p:extLst>
      <p:ext uri="{BB962C8B-B14F-4D97-AF65-F5344CB8AC3E}">
        <p14:creationId xmlns:p14="http://schemas.microsoft.com/office/powerpoint/2010/main" val="1747666008"/>
      </p:ext>
    </p:extLst>
  </p:cSld>
  <p:clrMapOvr>
    <a:masterClrMapping/>
  </p:clrMapOvr>
  <mc:AlternateContent xmlns:mc="http://schemas.openxmlformats.org/markup-compatibility/2006">
    <mc:Choice xmlns:p14="http://schemas.microsoft.com/office/powerpoint/2010/main" Requires="p14">
      <p:transition spd="slow" p14:dur="2000" advTm="14836"/>
    </mc:Choice>
    <mc:Fallback>
      <p:transition spd="slow" advTm="1483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3.9|24.7|27.5|25.1|18.7"/>
</p:tagLst>
</file>

<file path=ppt/tags/tag3.xml><?xml version="1.0" encoding="utf-8"?>
<p:tagLst xmlns:a="http://schemas.openxmlformats.org/drawingml/2006/main" xmlns:r="http://schemas.openxmlformats.org/officeDocument/2006/relationships" xmlns:p="http://schemas.openxmlformats.org/presentationml/2006/main">
  <p:tag name="TIMING" val="|35.2|117.7|59.6|56.2|35.4|92.8"/>
</p:tagLst>
</file>

<file path=ppt/tags/tag4.xml><?xml version="1.0" encoding="utf-8"?>
<p:tagLst xmlns:a="http://schemas.openxmlformats.org/drawingml/2006/main" xmlns:r="http://schemas.openxmlformats.org/officeDocument/2006/relationships" xmlns:p="http://schemas.openxmlformats.org/presentationml/2006/main">
  <p:tag name="TIMING" val="|1.5|1|3.7"/>
</p:tagLst>
</file>

<file path=ppt/tags/tag5.xml><?xml version="1.0" encoding="utf-8"?>
<p:tagLst xmlns:a="http://schemas.openxmlformats.org/drawingml/2006/main" xmlns:r="http://schemas.openxmlformats.org/officeDocument/2006/relationships" xmlns:p="http://schemas.openxmlformats.org/presentationml/2006/main">
  <p:tag name="TIMING" val="|12.5|5.8|121.3|25.2|128.8"/>
</p:tagLst>
</file>

<file path=ppt/tags/tag6.xml><?xml version="1.0" encoding="utf-8"?>
<p:tagLst xmlns:a="http://schemas.openxmlformats.org/drawingml/2006/main" xmlns:r="http://schemas.openxmlformats.org/officeDocument/2006/relationships" xmlns:p="http://schemas.openxmlformats.org/presentationml/2006/main">
  <p:tag name="TIMING" val="|39.3|2.2|2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563</Words>
  <Application>Microsoft Office PowerPoint</Application>
  <PresentationFormat>Widescreen</PresentationFormat>
  <Paragraphs>61</Paragraphs>
  <Slides>19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Adobe Garamond Pro Bold</vt:lpstr>
      <vt:lpstr>Arial</vt:lpstr>
      <vt:lpstr>Calibri</vt:lpstr>
      <vt:lpstr>Calibri Light</vt:lpstr>
      <vt:lpstr>Papyrus</vt:lpstr>
      <vt:lpstr>Wingdings</vt:lpstr>
      <vt:lpstr>Office Theme</vt:lpstr>
      <vt:lpstr>Who Are The    Hittites?  </vt:lpstr>
      <vt:lpstr>A lost Civilization…(not) </vt:lpstr>
      <vt:lpstr>Ephron the Hittite</vt:lpstr>
      <vt:lpstr>Uriah the Hittite</vt:lpstr>
      <vt:lpstr>PowerPoint Presentation</vt:lpstr>
      <vt:lpstr>PowerPoint Presentation</vt:lpstr>
      <vt:lpstr>PowerPoint Presentation</vt:lpstr>
      <vt:lpstr>PowerPoint Presentation</vt:lpstr>
      <vt:lpstr>PowerPoint Presentation</vt:lpstr>
      <vt:lpstr>Suzerain treaty between Egypt and Hittites</vt:lpstr>
      <vt:lpstr>PowerPoint Presentation</vt:lpstr>
      <vt:lpstr>Covenant Organization.</vt:lpstr>
      <vt:lpstr>Deuteronomy.  A copy of the Law  </vt:lpstr>
      <vt:lpstr>Can God Get A Witness?</vt:lpstr>
      <vt:lpstr>Witness:</vt:lpstr>
      <vt:lpstr>Cut / Celebrate the Covenant </vt:lpstr>
      <vt:lpstr>Practicing Religion or Keeping Covenant?</vt:lpstr>
      <vt:lpstr>Acts 20:28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HITTITES?</dc:title>
  <dc:creator>Arthur Barry</dc:creator>
  <cp:lastModifiedBy>Arthur Barry</cp:lastModifiedBy>
  <cp:revision>49</cp:revision>
  <dcterms:created xsi:type="dcterms:W3CDTF">2018-02-02T16:12:43Z</dcterms:created>
  <dcterms:modified xsi:type="dcterms:W3CDTF">2018-02-07T18:32:07Z</dcterms:modified>
</cp:coreProperties>
</file>